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x="18288000" cy="10287000"/>
  <p:notesSz cx="6858000" cy="9144000"/>
  <p:embeddedFontLst>
    <p:embeddedFont>
      <p:font typeface="DM Sans Bold" charset="1" panose="00000000000000000000"/>
      <p:regular r:id="rId20"/>
    </p:embeddedFont>
    <p:embeddedFont>
      <p:font typeface="RoxboroughCF Bold" charset="1" panose="00000800000000000000"/>
      <p:regular r:id="rId21"/>
    </p:embeddedFont>
    <p:embeddedFont>
      <p:font typeface="Tenor Sans" charset="1" panose="02000000000000000000"/>
      <p:regular r:id="rId22"/>
    </p:embeddedFont>
    <p:embeddedFont>
      <p:font typeface="Oswald Bold" charset="1" panose="00000800000000000000"/>
      <p:regular r:id="rId23"/>
    </p:embeddedFont>
    <p:embeddedFont>
      <p:font typeface="Open Sauce" charset="1" panose="00000500000000000000"/>
      <p:regular r:id="rId24"/>
    </p:embeddedFont>
    <p:embeddedFont>
      <p:font typeface="Canva Sans Bold" charset="1" panose="020B0803030501040103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4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15.png" Type="http://schemas.openxmlformats.org/officeDocument/2006/relationships/image"/><Relationship Id="rId6" Target="../media/image16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17.jpeg" Type="http://schemas.openxmlformats.org/officeDocument/2006/relationships/image"/><Relationship Id="rId6" Target="../media/VAGGbdqFit4.mp4" Type="http://schemas.openxmlformats.org/officeDocument/2006/relationships/video"/><Relationship Id="rId7" Target="../media/VAGGbdqFit4.mp4" Type="http://schemas.microsoft.com/office/2007/relationships/media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6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6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7.png" Type="http://schemas.openxmlformats.org/officeDocument/2006/relationships/image"/><Relationship Id="rId8" Target="../media/image8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9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0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1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2.png" Type="http://schemas.openxmlformats.org/officeDocument/2006/relationships/image"/><Relationship Id="rId4" Target="../media/image13.pn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21727" t="-3425" r="-12555" b="-3905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493756" y="1363508"/>
            <a:ext cx="13669211" cy="3324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708"/>
              </a:lnSpc>
            </a:pPr>
            <a:r>
              <a:rPr lang="en-US" sz="7257">
                <a:solidFill>
                  <a:srgbClr val="000000"/>
                </a:solidFill>
                <a:latin typeface="DM Sans Bold"/>
              </a:rPr>
              <a:t>SMART GPS TRACKER USING NEO 6M GPS MODULE AND WIFI MODULE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2125032" y="944516"/>
            <a:ext cx="14406660" cy="3838355"/>
            <a:chOff x="0" y="0"/>
            <a:chExt cx="2782160" cy="74124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782160" cy="741249"/>
            </a:xfrm>
            <a:custGeom>
              <a:avLst/>
              <a:gdLst/>
              <a:ahLst/>
              <a:cxnLst/>
              <a:rect r="r" b="b" t="t" l="l"/>
              <a:pathLst>
                <a:path h="741249" w="2782160">
                  <a:moveTo>
                    <a:pt x="0" y="0"/>
                  </a:moveTo>
                  <a:lnTo>
                    <a:pt x="2782160" y="0"/>
                  </a:lnTo>
                  <a:lnTo>
                    <a:pt x="2782160" y="741249"/>
                  </a:lnTo>
                  <a:lnTo>
                    <a:pt x="0" y="74124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19050"/>
              <a:ext cx="2782160" cy="7602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5479354" y="4782871"/>
            <a:ext cx="7787414" cy="5651532"/>
          </a:xfrm>
          <a:custGeom>
            <a:avLst/>
            <a:gdLst/>
            <a:ahLst/>
            <a:cxnLst/>
            <a:rect r="r" b="b" t="t" l="l"/>
            <a:pathLst>
              <a:path h="5651532" w="7787414">
                <a:moveTo>
                  <a:pt x="0" y="0"/>
                </a:moveTo>
                <a:lnTo>
                  <a:pt x="7787414" y="0"/>
                </a:lnTo>
                <a:lnTo>
                  <a:pt x="7787414" y="5651532"/>
                </a:lnTo>
                <a:lnTo>
                  <a:pt x="0" y="56515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4036" t="-7109" r="-24358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756308" y="382650"/>
            <a:ext cx="737449" cy="1123731"/>
          </a:xfrm>
          <a:custGeom>
            <a:avLst/>
            <a:gdLst/>
            <a:ahLst/>
            <a:cxnLst/>
            <a:rect r="r" b="b" t="t" l="l"/>
            <a:pathLst>
              <a:path h="1123731" w="737449">
                <a:moveTo>
                  <a:pt x="0" y="0"/>
                </a:moveTo>
                <a:lnTo>
                  <a:pt x="737448" y="0"/>
                </a:lnTo>
                <a:lnTo>
                  <a:pt x="737448" y="1123731"/>
                </a:lnTo>
                <a:lnTo>
                  <a:pt x="0" y="11237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6162968" y="4221005"/>
            <a:ext cx="737449" cy="1123731"/>
          </a:xfrm>
          <a:custGeom>
            <a:avLst/>
            <a:gdLst/>
            <a:ahLst/>
            <a:cxnLst/>
            <a:rect r="r" b="b" t="t" l="l"/>
            <a:pathLst>
              <a:path h="1123731" w="737449">
                <a:moveTo>
                  <a:pt x="0" y="0"/>
                </a:moveTo>
                <a:lnTo>
                  <a:pt x="737449" y="0"/>
                </a:lnTo>
                <a:lnTo>
                  <a:pt x="737449" y="1123731"/>
                </a:lnTo>
                <a:lnTo>
                  <a:pt x="0" y="11237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21727" t="-3425" r="-12555" b="-3905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777173" y="993847"/>
            <a:ext cx="12925412" cy="1600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60"/>
              </a:lnSpc>
            </a:pPr>
            <a:r>
              <a:rPr lang="en-US" sz="5300">
                <a:solidFill>
                  <a:srgbClr val="000000"/>
                </a:solidFill>
                <a:latin typeface="DM Sans Bold"/>
              </a:rPr>
              <a:t>CONNECTION OF NEO-6M GPS MODULE AND WIFI MODULE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2777173" y="561866"/>
            <a:ext cx="12636791" cy="2464163"/>
            <a:chOff x="0" y="0"/>
            <a:chExt cx="2440370" cy="47587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40370" cy="475870"/>
            </a:xfrm>
            <a:custGeom>
              <a:avLst/>
              <a:gdLst/>
              <a:ahLst/>
              <a:cxnLst/>
              <a:rect r="r" b="b" t="t" l="l"/>
              <a:pathLst>
                <a:path h="475870" w="2440370">
                  <a:moveTo>
                    <a:pt x="0" y="0"/>
                  </a:moveTo>
                  <a:lnTo>
                    <a:pt x="2440370" y="0"/>
                  </a:lnTo>
                  <a:lnTo>
                    <a:pt x="2440370" y="475870"/>
                  </a:lnTo>
                  <a:lnTo>
                    <a:pt x="0" y="47587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19050"/>
              <a:ext cx="2440370" cy="4949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7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4041639" y="3272044"/>
            <a:ext cx="9987406" cy="6475168"/>
          </a:xfrm>
          <a:custGeom>
            <a:avLst/>
            <a:gdLst/>
            <a:ahLst/>
            <a:cxnLst/>
            <a:rect r="r" b="b" t="t" l="l"/>
            <a:pathLst>
              <a:path h="6475168" w="9987406">
                <a:moveTo>
                  <a:pt x="0" y="0"/>
                </a:moveTo>
                <a:lnTo>
                  <a:pt x="9987405" y="0"/>
                </a:lnTo>
                <a:lnTo>
                  <a:pt x="9987405" y="6475168"/>
                </a:lnTo>
                <a:lnTo>
                  <a:pt x="0" y="647516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408449" y="63863"/>
            <a:ext cx="737449" cy="1123731"/>
          </a:xfrm>
          <a:custGeom>
            <a:avLst/>
            <a:gdLst/>
            <a:ahLst/>
            <a:cxnLst/>
            <a:rect r="r" b="b" t="t" l="l"/>
            <a:pathLst>
              <a:path h="1123731" w="737449">
                <a:moveTo>
                  <a:pt x="0" y="0"/>
                </a:moveTo>
                <a:lnTo>
                  <a:pt x="737449" y="0"/>
                </a:lnTo>
                <a:lnTo>
                  <a:pt x="737449" y="1123731"/>
                </a:lnTo>
                <a:lnTo>
                  <a:pt x="0" y="11237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5045240" y="2464163"/>
            <a:ext cx="737449" cy="1123731"/>
          </a:xfrm>
          <a:custGeom>
            <a:avLst/>
            <a:gdLst/>
            <a:ahLst/>
            <a:cxnLst/>
            <a:rect r="r" b="b" t="t" l="l"/>
            <a:pathLst>
              <a:path h="1123731" w="737449">
                <a:moveTo>
                  <a:pt x="0" y="0"/>
                </a:moveTo>
                <a:lnTo>
                  <a:pt x="737448" y="0"/>
                </a:lnTo>
                <a:lnTo>
                  <a:pt x="737448" y="1123731"/>
                </a:lnTo>
                <a:lnTo>
                  <a:pt x="0" y="11237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21727" t="-3425" r="-12555" b="-3905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403670" y="421470"/>
            <a:ext cx="9881288" cy="847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sz="5600">
                <a:solidFill>
                  <a:srgbClr val="000000"/>
                </a:solidFill>
                <a:latin typeface="DM Sans Bold"/>
              </a:rPr>
              <a:t>PROGRAM AND OUTPUT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5603262" y="421470"/>
            <a:ext cx="9456840" cy="847725"/>
            <a:chOff x="0" y="0"/>
            <a:chExt cx="1826270" cy="16370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826270" cy="163709"/>
            </a:xfrm>
            <a:custGeom>
              <a:avLst/>
              <a:gdLst/>
              <a:ahLst/>
              <a:cxnLst/>
              <a:rect r="r" b="b" t="t" l="l"/>
              <a:pathLst>
                <a:path h="163709" w="1826270">
                  <a:moveTo>
                    <a:pt x="0" y="0"/>
                  </a:moveTo>
                  <a:lnTo>
                    <a:pt x="1826270" y="0"/>
                  </a:lnTo>
                  <a:lnTo>
                    <a:pt x="1826270" y="163709"/>
                  </a:lnTo>
                  <a:lnTo>
                    <a:pt x="0" y="16370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28575"/>
              <a:ext cx="1826270" cy="1922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0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5234538" y="-95031"/>
            <a:ext cx="737449" cy="1123731"/>
          </a:xfrm>
          <a:custGeom>
            <a:avLst/>
            <a:gdLst/>
            <a:ahLst/>
            <a:cxnLst/>
            <a:rect r="r" b="b" t="t" l="l"/>
            <a:pathLst>
              <a:path h="1123731" w="737449">
                <a:moveTo>
                  <a:pt x="0" y="0"/>
                </a:moveTo>
                <a:lnTo>
                  <a:pt x="737449" y="0"/>
                </a:lnTo>
                <a:lnTo>
                  <a:pt x="737449" y="1123731"/>
                </a:lnTo>
                <a:lnTo>
                  <a:pt x="0" y="11237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691378" y="707330"/>
            <a:ext cx="737449" cy="1123731"/>
          </a:xfrm>
          <a:custGeom>
            <a:avLst/>
            <a:gdLst/>
            <a:ahLst/>
            <a:cxnLst/>
            <a:rect r="r" b="b" t="t" l="l"/>
            <a:pathLst>
              <a:path h="1123731" w="737449">
                <a:moveTo>
                  <a:pt x="0" y="0"/>
                </a:moveTo>
                <a:lnTo>
                  <a:pt x="737449" y="0"/>
                </a:lnTo>
                <a:lnTo>
                  <a:pt x="737449" y="1123731"/>
                </a:lnTo>
                <a:lnTo>
                  <a:pt x="0" y="11237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7502738" y="1970891"/>
            <a:ext cx="8221004" cy="3246779"/>
          </a:xfrm>
          <a:custGeom>
            <a:avLst/>
            <a:gdLst/>
            <a:ahLst/>
            <a:cxnLst/>
            <a:rect r="r" b="b" t="t" l="l"/>
            <a:pathLst>
              <a:path h="3246779" w="8221004">
                <a:moveTo>
                  <a:pt x="0" y="0"/>
                </a:moveTo>
                <a:lnTo>
                  <a:pt x="8221004" y="0"/>
                </a:lnTo>
                <a:lnTo>
                  <a:pt x="8221004" y="3246779"/>
                </a:lnTo>
                <a:lnTo>
                  <a:pt x="0" y="324677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7706" t="0" r="-6456" b="-18882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7502738" y="5688914"/>
            <a:ext cx="8221004" cy="4225767"/>
          </a:xfrm>
          <a:custGeom>
            <a:avLst/>
            <a:gdLst/>
            <a:ahLst/>
            <a:cxnLst/>
            <a:rect r="r" b="b" t="t" l="l"/>
            <a:pathLst>
              <a:path h="4225767" w="8221004">
                <a:moveTo>
                  <a:pt x="0" y="0"/>
                </a:moveTo>
                <a:lnTo>
                  <a:pt x="8221004" y="0"/>
                </a:lnTo>
                <a:lnTo>
                  <a:pt x="8221004" y="4225767"/>
                </a:lnTo>
                <a:lnTo>
                  <a:pt x="0" y="422576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1526" r="0" b="-1526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2000162" y="1259670"/>
            <a:ext cx="6334227" cy="98602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56"/>
              </a:lnSpc>
            </a:pPr>
            <a:r>
              <a:rPr lang="en-US" sz="1351">
                <a:solidFill>
                  <a:srgbClr val="000000"/>
                </a:solidFill>
                <a:latin typeface="Open Sauce"/>
              </a:rPr>
              <a:t>#include &lt;SoftwareSerial.h&gt;</a:t>
            </a:r>
          </a:p>
          <a:p>
            <a:pPr algn="l">
              <a:lnSpc>
                <a:spcPts val="1756"/>
              </a:lnSpc>
            </a:pPr>
            <a:r>
              <a:rPr lang="en-US" sz="1351">
                <a:solidFill>
                  <a:srgbClr val="000000"/>
                </a:solidFill>
                <a:latin typeface="Open Sauce"/>
              </a:rPr>
              <a:t>#include &lt;TinyGPS++.h&gt;</a:t>
            </a:r>
          </a:p>
          <a:p>
            <a:pPr algn="l">
              <a:lnSpc>
                <a:spcPts val="1756"/>
              </a:lnSpc>
            </a:pPr>
            <a:r>
              <a:rPr lang="en-US" sz="1351">
                <a:solidFill>
                  <a:srgbClr val="000000"/>
                </a:solidFill>
                <a:latin typeface="Open Sauce"/>
              </a:rPr>
              <a:t>#include &lt;ESP8266WiFi.h&gt;</a:t>
            </a:r>
          </a:p>
          <a:p>
            <a:pPr algn="l">
              <a:lnSpc>
                <a:spcPts val="1756"/>
              </a:lnSpc>
            </a:pPr>
            <a:r>
              <a:rPr lang="en-US" sz="1351">
                <a:solidFill>
                  <a:srgbClr val="000000"/>
                </a:solidFill>
                <a:latin typeface="Open Sauce"/>
              </a:rPr>
              <a:t>#define RX_PIN D5 </a:t>
            </a:r>
          </a:p>
          <a:p>
            <a:pPr algn="l">
              <a:lnSpc>
                <a:spcPts val="1756"/>
              </a:lnSpc>
            </a:pPr>
            <a:r>
              <a:rPr lang="en-US" sz="1351">
                <a:solidFill>
                  <a:srgbClr val="000000"/>
                </a:solidFill>
                <a:latin typeface="Open Sauce"/>
              </a:rPr>
              <a:t>#define TX_PIN D6 </a:t>
            </a:r>
          </a:p>
          <a:p>
            <a:pPr algn="l">
              <a:lnSpc>
                <a:spcPts val="1756"/>
              </a:lnSpc>
            </a:pPr>
            <a:r>
              <a:rPr lang="en-US" sz="1351">
                <a:solidFill>
                  <a:srgbClr val="000000"/>
                </a:solidFill>
                <a:latin typeface="Open Sauce"/>
              </a:rPr>
              <a:t>SoftwareSerial gpsSerial(RX_PIN, TX_PIN); </a:t>
            </a:r>
          </a:p>
          <a:p>
            <a:pPr algn="l">
              <a:lnSpc>
                <a:spcPts val="1756"/>
              </a:lnSpc>
            </a:pPr>
            <a:r>
              <a:rPr lang="en-US" sz="1351">
                <a:solidFill>
                  <a:srgbClr val="000000"/>
                </a:solidFill>
                <a:latin typeface="Open Sauce"/>
              </a:rPr>
              <a:t>TinyGPSPlus gps; </a:t>
            </a:r>
          </a:p>
          <a:p>
            <a:pPr algn="l">
              <a:lnSpc>
                <a:spcPts val="1756"/>
              </a:lnSpc>
            </a:pPr>
            <a:r>
              <a:rPr lang="en-US" sz="1351">
                <a:solidFill>
                  <a:srgbClr val="000000"/>
                </a:solidFill>
                <a:latin typeface="Open Sauce"/>
              </a:rPr>
              <a:t>const char* ssid = "SAI3G";</a:t>
            </a:r>
          </a:p>
          <a:p>
            <a:pPr algn="l">
              <a:lnSpc>
                <a:spcPts val="1756"/>
              </a:lnSpc>
            </a:pPr>
            <a:r>
              <a:rPr lang="en-US" sz="1351">
                <a:solidFill>
                  <a:srgbClr val="000000"/>
                </a:solidFill>
                <a:latin typeface="Open Sauce"/>
              </a:rPr>
              <a:t>const char* password = "ramu4444";</a:t>
            </a:r>
          </a:p>
          <a:p>
            <a:pPr algn="l">
              <a:lnSpc>
                <a:spcPts val="1756"/>
              </a:lnSpc>
            </a:pPr>
          </a:p>
          <a:p>
            <a:pPr algn="l">
              <a:lnSpc>
                <a:spcPts val="1756"/>
              </a:lnSpc>
            </a:pPr>
            <a:r>
              <a:rPr lang="en-US" sz="1351">
                <a:solidFill>
                  <a:srgbClr val="000000"/>
                </a:solidFill>
                <a:latin typeface="Open Sauce"/>
              </a:rPr>
              <a:t>void setup() {</a:t>
            </a:r>
          </a:p>
          <a:p>
            <a:pPr algn="l">
              <a:lnSpc>
                <a:spcPts val="1756"/>
              </a:lnSpc>
            </a:pPr>
            <a:r>
              <a:rPr lang="en-US" sz="1351">
                <a:solidFill>
                  <a:srgbClr val="000000"/>
                </a:solidFill>
                <a:latin typeface="Open Sauce"/>
              </a:rPr>
              <a:t> Serial.begin(9600);</a:t>
            </a:r>
          </a:p>
          <a:p>
            <a:pPr algn="l">
              <a:lnSpc>
                <a:spcPts val="1756"/>
              </a:lnSpc>
            </a:pPr>
            <a:r>
              <a:rPr lang="en-US" sz="1351">
                <a:solidFill>
                  <a:srgbClr val="000000"/>
                </a:solidFill>
                <a:latin typeface="Open Sauce"/>
              </a:rPr>
              <a:t> gpsSerial.begin(9600); </a:t>
            </a:r>
          </a:p>
          <a:p>
            <a:pPr algn="l">
              <a:lnSpc>
                <a:spcPts val="1756"/>
              </a:lnSpc>
            </a:pPr>
            <a:r>
              <a:rPr lang="en-US" sz="1351">
                <a:solidFill>
                  <a:srgbClr val="000000"/>
                </a:solidFill>
                <a:latin typeface="Open Sauce"/>
              </a:rPr>
              <a:t> connectToWiFi(); </a:t>
            </a:r>
          </a:p>
          <a:p>
            <a:pPr algn="l">
              <a:lnSpc>
                <a:spcPts val="1756"/>
              </a:lnSpc>
            </a:pPr>
            <a:r>
              <a:rPr lang="en-US" sz="1351">
                <a:solidFill>
                  <a:srgbClr val="000000"/>
                </a:solidFill>
                <a:latin typeface="Open Sauce"/>
              </a:rPr>
              <a:t>}</a:t>
            </a:r>
          </a:p>
          <a:p>
            <a:pPr algn="l">
              <a:lnSpc>
                <a:spcPts val="1756"/>
              </a:lnSpc>
            </a:pPr>
            <a:r>
              <a:rPr lang="en-US" sz="1351">
                <a:solidFill>
                  <a:srgbClr val="000000"/>
                </a:solidFill>
                <a:latin typeface="Open Sauce"/>
              </a:rPr>
              <a:t>void loop() {</a:t>
            </a:r>
          </a:p>
          <a:p>
            <a:pPr algn="l">
              <a:lnSpc>
                <a:spcPts val="1756"/>
              </a:lnSpc>
            </a:pPr>
            <a:r>
              <a:rPr lang="en-US" sz="1351">
                <a:solidFill>
                  <a:srgbClr val="000000"/>
                </a:solidFill>
                <a:latin typeface="Open Sauce"/>
              </a:rPr>
              <a:t> while (gpsSerial.available() &gt; 0) {</a:t>
            </a:r>
          </a:p>
          <a:p>
            <a:pPr algn="l">
              <a:lnSpc>
                <a:spcPts val="1756"/>
              </a:lnSpc>
            </a:pPr>
            <a:r>
              <a:rPr lang="en-US" sz="1351">
                <a:solidFill>
                  <a:srgbClr val="000000"/>
                </a:solidFill>
                <a:latin typeface="Open Sauce"/>
              </a:rPr>
              <a:t> if (gps.encode(gpsSerial.read())) { </a:t>
            </a:r>
          </a:p>
          <a:p>
            <a:pPr algn="l">
              <a:lnSpc>
                <a:spcPts val="1756"/>
              </a:lnSpc>
            </a:pPr>
            <a:r>
              <a:rPr lang="en-US" sz="1351">
                <a:solidFill>
                  <a:srgbClr val="000000"/>
                </a:solidFill>
                <a:latin typeface="Open Sauce"/>
              </a:rPr>
              <a:t> if (gps.location.isValid()) { </a:t>
            </a:r>
          </a:p>
          <a:p>
            <a:pPr algn="l">
              <a:lnSpc>
                <a:spcPts val="1756"/>
              </a:lnSpc>
            </a:pPr>
            <a:r>
              <a:rPr lang="en-US" sz="1351">
                <a:solidFill>
                  <a:srgbClr val="000000"/>
                </a:solidFill>
                <a:latin typeface="Open Sauce"/>
              </a:rPr>
              <a:t> Serial.print("Latitude: ");</a:t>
            </a:r>
          </a:p>
          <a:p>
            <a:pPr algn="l">
              <a:lnSpc>
                <a:spcPts val="1756"/>
              </a:lnSpc>
            </a:pPr>
            <a:r>
              <a:rPr lang="en-US" sz="1351">
                <a:solidFill>
                  <a:srgbClr val="000000"/>
                </a:solidFill>
                <a:latin typeface="Open Sauce"/>
              </a:rPr>
              <a:t> Serial.println(gps.location.lat(), 6); </a:t>
            </a:r>
          </a:p>
          <a:p>
            <a:pPr algn="l">
              <a:lnSpc>
                <a:spcPts val="1756"/>
              </a:lnSpc>
            </a:pPr>
            <a:r>
              <a:rPr lang="en-US" sz="1351">
                <a:solidFill>
                  <a:srgbClr val="000000"/>
                </a:solidFill>
                <a:latin typeface="Open Sauce"/>
              </a:rPr>
              <a:t> Serial.print("Longitude: ");</a:t>
            </a:r>
          </a:p>
          <a:p>
            <a:pPr algn="l">
              <a:lnSpc>
                <a:spcPts val="1756"/>
              </a:lnSpc>
            </a:pPr>
            <a:r>
              <a:rPr lang="en-US" sz="1351">
                <a:solidFill>
                  <a:srgbClr val="000000"/>
                </a:solidFill>
                <a:latin typeface="Open Sauce"/>
              </a:rPr>
              <a:t> Serial.println(gps.location.lng(), 6); </a:t>
            </a:r>
          </a:p>
          <a:p>
            <a:pPr algn="l">
              <a:lnSpc>
                <a:spcPts val="1756"/>
              </a:lnSpc>
            </a:pPr>
            <a:r>
              <a:rPr lang="en-US" sz="1351">
                <a:solidFill>
                  <a:srgbClr val="000000"/>
                </a:solidFill>
                <a:latin typeface="Open Sauce"/>
              </a:rPr>
              <a:t>     }</a:t>
            </a:r>
          </a:p>
          <a:p>
            <a:pPr algn="l">
              <a:lnSpc>
                <a:spcPts val="1756"/>
              </a:lnSpc>
            </a:pPr>
            <a:r>
              <a:rPr lang="en-US" sz="1351">
                <a:solidFill>
                  <a:srgbClr val="000000"/>
                </a:solidFill>
                <a:latin typeface="Open Sauce"/>
              </a:rPr>
              <a:t>    }</a:t>
            </a:r>
          </a:p>
          <a:p>
            <a:pPr algn="l">
              <a:lnSpc>
                <a:spcPts val="1756"/>
              </a:lnSpc>
            </a:pPr>
            <a:r>
              <a:rPr lang="en-US" sz="1351">
                <a:solidFill>
                  <a:srgbClr val="000000"/>
                </a:solidFill>
                <a:latin typeface="Open Sauce"/>
              </a:rPr>
              <a:t>  }</a:t>
            </a:r>
          </a:p>
          <a:p>
            <a:pPr algn="l">
              <a:lnSpc>
                <a:spcPts val="1756"/>
              </a:lnSpc>
            </a:pPr>
            <a:r>
              <a:rPr lang="en-US" sz="1351">
                <a:solidFill>
                  <a:srgbClr val="000000"/>
                </a:solidFill>
                <a:latin typeface="Open Sauce"/>
              </a:rPr>
              <a:t>}</a:t>
            </a:r>
          </a:p>
          <a:p>
            <a:pPr algn="l">
              <a:lnSpc>
                <a:spcPts val="1756"/>
              </a:lnSpc>
            </a:pPr>
            <a:r>
              <a:rPr lang="en-US" sz="1351">
                <a:solidFill>
                  <a:srgbClr val="000000"/>
                </a:solidFill>
                <a:latin typeface="Open Sauce"/>
              </a:rPr>
              <a:t>void connectToWiFi() {</a:t>
            </a:r>
          </a:p>
          <a:p>
            <a:pPr algn="l">
              <a:lnSpc>
                <a:spcPts val="1756"/>
              </a:lnSpc>
            </a:pPr>
            <a:r>
              <a:rPr lang="en-US" sz="1351">
                <a:solidFill>
                  <a:srgbClr val="000000"/>
                </a:solidFill>
                <a:latin typeface="Open Sauce"/>
              </a:rPr>
              <a:t> Serial.println("Connecting to WiFi...");</a:t>
            </a:r>
          </a:p>
          <a:p>
            <a:pPr algn="l">
              <a:lnSpc>
                <a:spcPts val="1756"/>
              </a:lnSpc>
            </a:pPr>
            <a:r>
              <a:rPr lang="en-US" sz="1351">
                <a:solidFill>
                  <a:srgbClr val="000000"/>
                </a:solidFill>
                <a:latin typeface="Open Sauce"/>
              </a:rPr>
              <a:t> WiFi.begin(ssid, password); </a:t>
            </a:r>
          </a:p>
          <a:p>
            <a:pPr algn="l">
              <a:lnSpc>
                <a:spcPts val="1756"/>
              </a:lnSpc>
            </a:pPr>
          </a:p>
          <a:p>
            <a:pPr algn="l">
              <a:lnSpc>
                <a:spcPts val="1756"/>
              </a:lnSpc>
            </a:pPr>
            <a:r>
              <a:rPr lang="en-US" sz="1351">
                <a:solidFill>
                  <a:srgbClr val="000000"/>
                </a:solidFill>
                <a:latin typeface="Open Sauce"/>
              </a:rPr>
              <a:t> while (WiFi.status() != WL_CONNECTED) {</a:t>
            </a:r>
          </a:p>
          <a:p>
            <a:pPr algn="l">
              <a:lnSpc>
                <a:spcPts val="1756"/>
              </a:lnSpc>
            </a:pPr>
            <a:r>
              <a:rPr lang="en-US" sz="1351">
                <a:solidFill>
                  <a:srgbClr val="000000"/>
                </a:solidFill>
                <a:latin typeface="Open Sauce"/>
              </a:rPr>
              <a:t> delay(1000);</a:t>
            </a:r>
          </a:p>
          <a:p>
            <a:pPr algn="l">
              <a:lnSpc>
                <a:spcPts val="1756"/>
              </a:lnSpc>
            </a:pPr>
            <a:r>
              <a:rPr lang="en-US" sz="1351">
                <a:solidFill>
                  <a:srgbClr val="000000"/>
                </a:solidFill>
                <a:latin typeface="Open Sauce"/>
              </a:rPr>
              <a:t> Serial.print(".");</a:t>
            </a:r>
          </a:p>
          <a:p>
            <a:pPr algn="l">
              <a:lnSpc>
                <a:spcPts val="1756"/>
              </a:lnSpc>
            </a:pPr>
            <a:r>
              <a:rPr lang="en-US" sz="1351">
                <a:solidFill>
                  <a:srgbClr val="000000"/>
                </a:solidFill>
                <a:latin typeface="Open Sauce"/>
              </a:rPr>
              <a:t> }</a:t>
            </a:r>
          </a:p>
          <a:p>
            <a:pPr algn="l">
              <a:lnSpc>
                <a:spcPts val="1756"/>
              </a:lnSpc>
            </a:pPr>
          </a:p>
          <a:p>
            <a:pPr algn="l">
              <a:lnSpc>
                <a:spcPts val="1756"/>
              </a:lnSpc>
            </a:pPr>
            <a:r>
              <a:rPr lang="en-US" sz="1351">
                <a:solidFill>
                  <a:srgbClr val="000000"/>
                </a:solidFill>
                <a:latin typeface="Open Sauce"/>
              </a:rPr>
              <a:t> Serial.println("");</a:t>
            </a:r>
          </a:p>
          <a:p>
            <a:pPr algn="l">
              <a:lnSpc>
                <a:spcPts val="1756"/>
              </a:lnSpc>
            </a:pPr>
            <a:r>
              <a:rPr lang="en-US" sz="1351">
                <a:solidFill>
                  <a:srgbClr val="000000"/>
                </a:solidFill>
                <a:latin typeface="Open Sauce"/>
              </a:rPr>
              <a:t> Serial.println("WiFi connected");</a:t>
            </a:r>
          </a:p>
          <a:p>
            <a:pPr algn="l">
              <a:lnSpc>
                <a:spcPts val="1756"/>
              </a:lnSpc>
            </a:pPr>
            <a:r>
              <a:rPr lang="en-US" sz="1351">
                <a:solidFill>
                  <a:srgbClr val="000000"/>
                </a:solidFill>
                <a:latin typeface="Open Sauce"/>
              </a:rPr>
              <a:t> Serial.print("IP Address: ");</a:t>
            </a:r>
          </a:p>
          <a:p>
            <a:pPr algn="l">
              <a:lnSpc>
                <a:spcPts val="1756"/>
              </a:lnSpc>
            </a:pPr>
            <a:r>
              <a:rPr lang="en-US" sz="1351">
                <a:solidFill>
                  <a:srgbClr val="000000"/>
                </a:solidFill>
                <a:latin typeface="Open Sauce"/>
              </a:rPr>
              <a:t> Serial.println(WiFi.localIP());</a:t>
            </a:r>
          </a:p>
          <a:p>
            <a:pPr algn="l">
              <a:lnSpc>
                <a:spcPts val="1756"/>
              </a:lnSpc>
            </a:pPr>
            <a:r>
              <a:rPr lang="en-US" sz="1351">
                <a:solidFill>
                  <a:srgbClr val="000000"/>
                </a:solidFill>
                <a:latin typeface="Open Sauce"/>
              </a:rPr>
              <a:t>}</a:t>
            </a:r>
          </a:p>
          <a:p>
            <a:pPr algn="l">
              <a:lnSpc>
                <a:spcPts val="1756"/>
              </a:lnSpc>
            </a:pPr>
          </a:p>
          <a:p>
            <a:pPr algn="l">
              <a:lnSpc>
                <a:spcPts val="1756"/>
              </a:lnSpc>
            </a:pPr>
          </a:p>
          <a:p>
            <a:pPr algn="l">
              <a:lnSpc>
                <a:spcPts val="1756"/>
              </a:lnSpc>
            </a:pPr>
          </a:p>
          <a:p>
            <a:pPr algn="l">
              <a:lnSpc>
                <a:spcPts val="1756"/>
              </a:lnSpc>
            </a:pPr>
          </a:p>
          <a:p>
            <a:pPr algn="l">
              <a:lnSpc>
                <a:spcPts val="1756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21727" t="-3425" r="-12555" b="-3905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786698" y="1025778"/>
            <a:ext cx="13815836" cy="1600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60"/>
              </a:lnSpc>
            </a:pPr>
            <a:r>
              <a:rPr lang="en-US" sz="5300">
                <a:solidFill>
                  <a:srgbClr val="000000"/>
                </a:solidFill>
                <a:latin typeface="DM Sans Bold"/>
              </a:rPr>
              <a:t>VIDEO OUTPUT OF NEO-6M GPS MODULE WITH WIFI MODULE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2951650" y="836311"/>
            <a:ext cx="13650884" cy="1979134"/>
            <a:chOff x="0" y="0"/>
            <a:chExt cx="2636208" cy="38220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636208" cy="382203"/>
            </a:xfrm>
            <a:custGeom>
              <a:avLst/>
              <a:gdLst/>
              <a:ahLst/>
              <a:cxnLst/>
              <a:rect r="r" b="b" t="t" l="l"/>
              <a:pathLst>
                <a:path h="382203" w="2636208">
                  <a:moveTo>
                    <a:pt x="0" y="0"/>
                  </a:moveTo>
                  <a:lnTo>
                    <a:pt x="2636208" y="0"/>
                  </a:lnTo>
                  <a:lnTo>
                    <a:pt x="2636208" y="382203"/>
                  </a:lnTo>
                  <a:lnTo>
                    <a:pt x="0" y="38220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19050"/>
              <a:ext cx="2636208" cy="4012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7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6233810" y="2253580"/>
            <a:ext cx="737449" cy="1123731"/>
          </a:xfrm>
          <a:custGeom>
            <a:avLst/>
            <a:gdLst/>
            <a:ahLst/>
            <a:cxnLst/>
            <a:rect r="r" b="b" t="t" l="l"/>
            <a:pathLst>
              <a:path h="1123731" w="737449">
                <a:moveTo>
                  <a:pt x="0" y="0"/>
                </a:moveTo>
                <a:lnTo>
                  <a:pt x="737448" y="0"/>
                </a:lnTo>
                <a:lnTo>
                  <a:pt x="737448" y="1123731"/>
                </a:lnTo>
                <a:lnTo>
                  <a:pt x="0" y="11237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582925" y="274446"/>
            <a:ext cx="737449" cy="1123731"/>
          </a:xfrm>
          <a:custGeom>
            <a:avLst/>
            <a:gdLst/>
            <a:ahLst/>
            <a:cxnLst/>
            <a:rect r="r" b="b" t="t" l="l"/>
            <a:pathLst>
              <a:path h="1123731" w="737449">
                <a:moveTo>
                  <a:pt x="0" y="0"/>
                </a:moveTo>
                <a:lnTo>
                  <a:pt x="737449" y="0"/>
                </a:lnTo>
                <a:lnTo>
                  <a:pt x="737449" y="1123731"/>
                </a:lnTo>
                <a:lnTo>
                  <a:pt x="0" y="11237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9" id="9">
            <a:hlinkClick action="ppaction://media"/>
          </p:cNvPr>
          <p:cNvPicPr>
            <a:picLocks noChangeAspect="true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2971060" y="3377311"/>
            <a:ext cx="13447112" cy="65134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21727" t="-3425" r="-12555" b="-3905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323528" y="1030406"/>
            <a:ext cx="4714968" cy="800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60"/>
              </a:lnSpc>
            </a:pPr>
            <a:r>
              <a:rPr lang="en-US" sz="5300">
                <a:solidFill>
                  <a:srgbClr val="000000"/>
                </a:solidFill>
                <a:latin typeface="DM Sans Bold"/>
              </a:rPr>
              <a:t>CONCLUSION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5090476" y="764379"/>
            <a:ext cx="7245771" cy="1332153"/>
            <a:chOff x="0" y="0"/>
            <a:chExt cx="1399276" cy="25726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399276" cy="257260"/>
            </a:xfrm>
            <a:custGeom>
              <a:avLst/>
              <a:gdLst/>
              <a:ahLst/>
              <a:cxnLst/>
              <a:rect r="r" b="b" t="t" l="l"/>
              <a:pathLst>
                <a:path h="257260" w="1399276">
                  <a:moveTo>
                    <a:pt x="0" y="0"/>
                  </a:moveTo>
                  <a:lnTo>
                    <a:pt x="1399276" y="0"/>
                  </a:lnTo>
                  <a:lnTo>
                    <a:pt x="1399276" y="257260"/>
                  </a:lnTo>
                  <a:lnTo>
                    <a:pt x="0" y="25726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19050"/>
              <a:ext cx="1399276" cy="2763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7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1967523" y="1534667"/>
            <a:ext cx="737449" cy="1123731"/>
          </a:xfrm>
          <a:custGeom>
            <a:avLst/>
            <a:gdLst/>
            <a:ahLst/>
            <a:cxnLst/>
            <a:rect r="r" b="b" t="t" l="l"/>
            <a:pathLst>
              <a:path h="1123731" w="737449">
                <a:moveTo>
                  <a:pt x="0" y="0"/>
                </a:moveTo>
                <a:lnTo>
                  <a:pt x="737448" y="0"/>
                </a:lnTo>
                <a:lnTo>
                  <a:pt x="737448" y="1123731"/>
                </a:lnTo>
                <a:lnTo>
                  <a:pt x="0" y="11237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4721752" y="194094"/>
            <a:ext cx="737449" cy="1123731"/>
          </a:xfrm>
          <a:custGeom>
            <a:avLst/>
            <a:gdLst/>
            <a:ahLst/>
            <a:cxnLst/>
            <a:rect r="r" b="b" t="t" l="l"/>
            <a:pathLst>
              <a:path h="1123731" w="737449">
                <a:moveTo>
                  <a:pt x="0" y="0"/>
                </a:moveTo>
                <a:lnTo>
                  <a:pt x="737448" y="0"/>
                </a:lnTo>
                <a:lnTo>
                  <a:pt x="737448" y="1123732"/>
                </a:lnTo>
                <a:lnTo>
                  <a:pt x="0" y="11237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308750" y="2941653"/>
            <a:ext cx="13875973" cy="36240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98"/>
              </a:lnSpc>
            </a:pPr>
            <a:r>
              <a:rPr lang="en-US" sz="2815" spc="16">
                <a:solidFill>
                  <a:srgbClr val="000000"/>
                </a:solidFill>
                <a:latin typeface="Tenor Sans"/>
              </a:rPr>
              <a:t>The Smart GPS Tracker project, utilizing the Neo-6M GPS Module and NodeMCU WiFi Module, successfully demonstrated an effective solution for real-time location tracking. Through the integration of these components, we were able to create a system capable of capturing accurate GPS coordinates and transmitting this data over the internet for remote monitoring. It is mainly used for Vehicle Tacking, Asset Tracking and Personal Tracking.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21727" t="-3425" r="-12555" b="-3905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928532" y="2666912"/>
            <a:ext cx="10430936" cy="1524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967"/>
              </a:lnSpc>
            </a:pPr>
            <a:r>
              <a:rPr lang="en-US" sz="9973">
                <a:solidFill>
                  <a:srgbClr val="000000"/>
                </a:solidFill>
                <a:latin typeface="Oswald Bold"/>
              </a:rPr>
              <a:t>THANK YOU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5928573" y="2285714"/>
            <a:ext cx="6748291" cy="2295920"/>
            <a:chOff x="0" y="0"/>
            <a:chExt cx="1303205" cy="44337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303205" cy="443379"/>
            </a:xfrm>
            <a:custGeom>
              <a:avLst/>
              <a:gdLst/>
              <a:ahLst/>
              <a:cxnLst/>
              <a:rect r="r" b="b" t="t" l="l"/>
              <a:pathLst>
                <a:path h="443379" w="1303205">
                  <a:moveTo>
                    <a:pt x="0" y="0"/>
                  </a:moveTo>
                  <a:lnTo>
                    <a:pt x="1303205" y="0"/>
                  </a:lnTo>
                  <a:lnTo>
                    <a:pt x="1303205" y="443379"/>
                  </a:lnTo>
                  <a:lnTo>
                    <a:pt x="0" y="44337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19050"/>
              <a:ext cx="1303205" cy="4624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79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0539925" y="5302557"/>
            <a:ext cx="3819543" cy="19799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20"/>
              </a:lnSpc>
            </a:pPr>
            <a:r>
              <a:rPr lang="en-US" sz="3800">
                <a:solidFill>
                  <a:srgbClr val="000000"/>
                </a:solidFill>
                <a:latin typeface="Canva Sans Bold"/>
              </a:rPr>
              <a:t>By</a:t>
            </a:r>
          </a:p>
          <a:p>
            <a:pPr algn="ctr">
              <a:lnSpc>
                <a:spcPts val="5320"/>
              </a:lnSpc>
            </a:pPr>
            <a:r>
              <a:rPr lang="en-US" sz="3800">
                <a:solidFill>
                  <a:srgbClr val="000000"/>
                </a:solidFill>
                <a:latin typeface="Canva Sans Bold"/>
              </a:rPr>
              <a:t>D. Sai Ganesh</a:t>
            </a:r>
          </a:p>
          <a:p>
            <a:pPr algn="ctr">
              <a:lnSpc>
                <a:spcPts val="5320"/>
              </a:lnSpc>
            </a:pP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2308139" y="4019769"/>
            <a:ext cx="737449" cy="1123731"/>
          </a:xfrm>
          <a:custGeom>
            <a:avLst/>
            <a:gdLst/>
            <a:ahLst/>
            <a:cxnLst/>
            <a:rect r="r" b="b" t="t" l="l"/>
            <a:pathLst>
              <a:path h="1123731" w="737449">
                <a:moveTo>
                  <a:pt x="0" y="0"/>
                </a:moveTo>
                <a:lnTo>
                  <a:pt x="737448" y="0"/>
                </a:lnTo>
                <a:lnTo>
                  <a:pt x="737448" y="1123731"/>
                </a:lnTo>
                <a:lnTo>
                  <a:pt x="0" y="11237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5559848" y="1723849"/>
            <a:ext cx="737449" cy="1123731"/>
          </a:xfrm>
          <a:custGeom>
            <a:avLst/>
            <a:gdLst/>
            <a:ahLst/>
            <a:cxnLst/>
            <a:rect r="r" b="b" t="t" l="l"/>
            <a:pathLst>
              <a:path h="1123731" w="737449">
                <a:moveTo>
                  <a:pt x="0" y="0"/>
                </a:moveTo>
                <a:lnTo>
                  <a:pt x="737449" y="0"/>
                </a:lnTo>
                <a:lnTo>
                  <a:pt x="737449" y="1123731"/>
                </a:lnTo>
                <a:lnTo>
                  <a:pt x="0" y="11237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21727" t="-3425" r="-12555" b="-390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788316" y="3213452"/>
            <a:ext cx="6962459" cy="2622831"/>
            <a:chOff x="0" y="0"/>
            <a:chExt cx="44159658" cy="1663540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4159658" cy="16635405"/>
            </a:xfrm>
            <a:custGeom>
              <a:avLst/>
              <a:gdLst/>
              <a:ahLst/>
              <a:cxnLst/>
              <a:rect r="r" b="b" t="t" l="l"/>
              <a:pathLst>
                <a:path h="16635405" w="44159658">
                  <a:moveTo>
                    <a:pt x="0" y="0"/>
                  </a:moveTo>
                  <a:lnTo>
                    <a:pt x="0" y="16635405"/>
                  </a:lnTo>
                  <a:lnTo>
                    <a:pt x="44159658" y="16635405"/>
                  </a:lnTo>
                  <a:lnTo>
                    <a:pt x="44159658" y="0"/>
                  </a:lnTo>
                  <a:lnTo>
                    <a:pt x="0" y="0"/>
                  </a:lnTo>
                  <a:close/>
                  <a:moveTo>
                    <a:pt x="44098697" y="16574446"/>
                  </a:moveTo>
                  <a:lnTo>
                    <a:pt x="59690" y="16574446"/>
                  </a:lnTo>
                  <a:lnTo>
                    <a:pt x="59690" y="59690"/>
                  </a:lnTo>
                  <a:lnTo>
                    <a:pt x="44098697" y="59690"/>
                  </a:lnTo>
                  <a:lnTo>
                    <a:pt x="44098697" y="16574446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8547303" y="1659777"/>
            <a:ext cx="9028773" cy="7393745"/>
            <a:chOff x="0" y="0"/>
            <a:chExt cx="54657310" cy="4475937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4657309" cy="44759373"/>
            </a:xfrm>
            <a:custGeom>
              <a:avLst/>
              <a:gdLst/>
              <a:ahLst/>
              <a:cxnLst/>
              <a:rect r="r" b="b" t="t" l="l"/>
              <a:pathLst>
                <a:path h="44759373" w="54657309">
                  <a:moveTo>
                    <a:pt x="0" y="0"/>
                  </a:moveTo>
                  <a:lnTo>
                    <a:pt x="0" y="44759373"/>
                  </a:lnTo>
                  <a:lnTo>
                    <a:pt x="54657309" y="44759373"/>
                  </a:lnTo>
                  <a:lnTo>
                    <a:pt x="54657309" y="0"/>
                  </a:lnTo>
                  <a:lnTo>
                    <a:pt x="0" y="0"/>
                  </a:lnTo>
                  <a:close/>
                  <a:moveTo>
                    <a:pt x="54596351" y="44698413"/>
                  </a:moveTo>
                  <a:lnTo>
                    <a:pt x="59690" y="44698413"/>
                  </a:lnTo>
                  <a:lnTo>
                    <a:pt x="59690" y="59690"/>
                  </a:lnTo>
                  <a:lnTo>
                    <a:pt x="54596351" y="59690"/>
                  </a:lnTo>
                  <a:lnTo>
                    <a:pt x="54596351" y="44698413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TextBox 7" id="7"/>
          <p:cNvSpPr txBox="true"/>
          <p:nvPr/>
        </p:nvSpPr>
        <p:spPr>
          <a:xfrm rot="0">
            <a:off x="958070" y="3800968"/>
            <a:ext cx="6622950" cy="1447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400"/>
              </a:lnSpc>
            </a:pPr>
            <a:r>
              <a:rPr lang="en-US" sz="9500">
                <a:solidFill>
                  <a:srgbClr val="000000"/>
                </a:solidFill>
                <a:latin typeface="RoxboroughCF Bold"/>
              </a:rPr>
              <a:t>CONTENT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488224" y="1431177"/>
            <a:ext cx="9074806" cy="8183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82932" indent="-291466" lvl="1">
              <a:lnSpc>
                <a:spcPts val="5400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Tenor Sans"/>
              </a:rPr>
              <a:t>what is  Neo-6m GPS Module</a:t>
            </a:r>
          </a:p>
          <a:p>
            <a:pPr algn="l" marL="582932" indent="-291466" lvl="1">
              <a:lnSpc>
                <a:spcPts val="5400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Tenor Sans"/>
              </a:rPr>
              <a:t>What is NodeMCU Wifi Module</a:t>
            </a:r>
          </a:p>
          <a:p>
            <a:pPr algn="l" marL="582932" indent="-291466" lvl="1">
              <a:lnSpc>
                <a:spcPts val="5400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Tenor Sans"/>
              </a:rPr>
              <a:t>Components </a:t>
            </a:r>
          </a:p>
          <a:p>
            <a:pPr algn="l" marL="582932" indent="-291466" lvl="1">
              <a:lnSpc>
                <a:spcPts val="5400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Tenor Sans"/>
              </a:rPr>
              <a:t>Working Principle</a:t>
            </a:r>
          </a:p>
          <a:p>
            <a:pPr algn="l" marL="582932" indent="-291466" lvl="1">
              <a:lnSpc>
                <a:spcPts val="5400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Tenor Sans"/>
              </a:rPr>
              <a:t>Addvantages</a:t>
            </a:r>
          </a:p>
          <a:p>
            <a:pPr algn="l" marL="582932" indent="-291466" lvl="1">
              <a:lnSpc>
                <a:spcPts val="5400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Tenor Sans"/>
              </a:rPr>
              <a:t>Applications</a:t>
            </a:r>
          </a:p>
          <a:p>
            <a:pPr algn="l" marL="582932" indent="-291466" lvl="1">
              <a:lnSpc>
                <a:spcPts val="5400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Tenor Sans"/>
              </a:rPr>
              <a:t>Real Life Examples</a:t>
            </a:r>
          </a:p>
          <a:p>
            <a:pPr algn="l" marL="582932" indent="-291466" lvl="1">
              <a:lnSpc>
                <a:spcPts val="5400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Tenor Sans"/>
              </a:rPr>
              <a:t>Connection Of GPS Module With Wifi Module</a:t>
            </a:r>
          </a:p>
          <a:p>
            <a:pPr algn="l" marL="582932" indent="-291466" lvl="1">
              <a:lnSpc>
                <a:spcPts val="5400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Tenor Sans"/>
              </a:rPr>
              <a:t>Program and Output Of Neo-6m GPS Module</a:t>
            </a:r>
          </a:p>
          <a:p>
            <a:pPr algn="l" marL="582932" indent="-291466" lvl="1">
              <a:lnSpc>
                <a:spcPts val="5400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Tenor Sans"/>
              </a:rPr>
              <a:t>Video Output of GPS Module With WIFI Module</a:t>
            </a:r>
          </a:p>
          <a:p>
            <a:pPr algn="l" marL="582932" indent="-291466" lvl="1">
              <a:lnSpc>
                <a:spcPts val="5400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Tenor Sans"/>
              </a:rPr>
              <a:t>Conclusion</a:t>
            </a:r>
          </a:p>
          <a:p>
            <a:pPr algn="l">
              <a:lnSpc>
                <a:spcPts val="5400"/>
              </a:lnSpc>
            </a:pPr>
            <a:r>
              <a:rPr lang="en-US" sz="2700">
                <a:solidFill>
                  <a:srgbClr val="000000"/>
                </a:solidFill>
                <a:latin typeface="Tenor Sans"/>
              </a:rPr>
              <a:t> 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8119499" y="1097912"/>
            <a:ext cx="737449" cy="1123731"/>
          </a:xfrm>
          <a:custGeom>
            <a:avLst/>
            <a:gdLst/>
            <a:ahLst/>
            <a:cxnLst/>
            <a:rect r="r" b="b" t="t" l="l"/>
            <a:pathLst>
              <a:path h="1123731" w="737449">
                <a:moveTo>
                  <a:pt x="0" y="0"/>
                </a:moveTo>
                <a:lnTo>
                  <a:pt x="737449" y="0"/>
                </a:lnTo>
                <a:lnTo>
                  <a:pt x="737449" y="1123731"/>
                </a:lnTo>
                <a:lnTo>
                  <a:pt x="0" y="11237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7382051" y="5356650"/>
            <a:ext cx="737449" cy="1123731"/>
          </a:xfrm>
          <a:custGeom>
            <a:avLst/>
            <a:gdLst/>
            <a:ahLst/>
            <a:cxnLst/>
            <a:rect r="r" b="b" t="t" l="l"/>
            <a:pathLst>
              <a:path h="1123731" w="737449">
                <a:moveTo>
                  <a:pt x="0" y="0"/>
                </a:moveTo>
                <a:lnTo>
                  <a:pt x="737448" y="0"/>
                </a:lnTo>
                <a:lnTo>
                  <a:pt x="737448" y="1123731"/>
                </a:lnTo>
                <a:lnTo>
                  <a:pt x="0" y="11237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419591" y="2677236"/>
            <a:ext cx="737449" cy="1123731"/>
          </a:xfrm>
          <a:custGeom>
            <a:avLst/>
            <a:gdLst/>
            <a:ahLst/>
            <a:cxnLst/>
            <a:rect r="r" b="b" t="t" l="l"/>
            <a:pathLst>
              <a:path h="1123731" w="737449">
                <a:moveTo>
                  <a:pt x="0" y="0"/>
                </a:moveTo>
                <a:lnTo>
                  <a:pt x="737449" y="0"/>
                </a:lnTo>
                <a:lnTo>
                  <a:pt x="737449" y="1123732"/>
                </a:lnTo>
                <a:lnTo>
                  <a:pt x="0" y="11237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7194305" y="8491656"/>
            <a:ext cx="737449" cy="1123731"/>
          </a:xfrm>
          <a:custGeom>
            <a:avLst/>
            <a:gdLst/>
            <a:ahLst/>
            <a:cxnLst/>
            <a:rect r="r" b="b" t="t" l="l"/>
            <a:pathLst>
              <a:path h="1123731" w="737449">
                <a:moveTo>
                  <a:pt x="0" y="0"/>
                </a:moveTo>
                <a:lnTo>
                  <a:pt x="737448" y="0"/>
                </a:lnTo>
                <a:lnTo>
                  <a:pt x="737448" y="1123732"/>
                </a:lnTo>
                <a:lnTo>
                  <a:pt x="0" y="11237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21727" t="-3425" r="-12555" b="-3905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688195" y="1263760"/>
            <a:ext cx="15425498" cy="1304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320"/>
              </a:lnSpc>
            </a:pPr>
            <a:r>
              <a:rPr lang="en-US" sz="8600">
                <a:solidFill>
                  <a:srgbClr val="000000"/>
                </a:solidFill>
                <a:latin typeface="DM Sans Bold"/>
              </a:rPr>
              <a:t>What Is Neo-6m GPS Module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397424" y="986211"/>
            <a:ext cx="16007039" cy="1860023"/>
            <a:chOff x="0" y="0"/>
            <a:chExt cx="3091220" cy="35920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091220" cy="359201"/>
            </a:xfrm>
            <a:custGeom>
              <a:avLst/>
              <a:gdLst/>
              <a:ahLst/>
              <a:cxnLst/>
              <a:rect r="r" b="b" t="t" l="l"/>
              <a:pathLst>
                <a:path h="359201" w="3091220">
                  <a:moveTo>
                    <a:pt x="0" y="0"/>
                  </a:moveTo>
                  <a:lnTo>
                    <a:pt x="3091220" y="0"/>
                  </a:lnTo>
                  <a:lnTo>
                    <a:pt x="3091220" y="359201"/>
                  </a:lnTo>
                  <a:lnTo>
                    <a:pt x="0" y="35920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19050"/>
              <a:ext cx="3091220" cy="3782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0526582" y="3390694"/>
            <a:ext cx="6509157" cy="5836545"/>
          </a:xfrm>
          <a:custGeom>
            <a:avLst/>
            <a:gdLst/>
            <a:ahLst/>
            <a:cxnLst/>
            <a:rect r="r" b="b" t="t" l="l"/>
            <a:pathLst>
              <a:path h="5836545" w="6509157">
                <a:moveTo>
                  <a:pt x="0" y="0"/>
                </a:moveTo>
                <a:lnTo>
                  <a:pt x="6509157" y="0"/>
                </a:lnTo>
                <a:lnTo>
                  <a:pt x="6509157" y="5836545"/>
                </a:lnTo>
                <a:lnTo>
                  <a:pt x="0" y="58365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397424" y="3388407"/>
            <a:ext cx="9087205" cy="45864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96574" indent="-248287" lvl="1">
              <a:lnSpc>
                <a:spcPts val="4071"/>
              </a:lnSpc>
              <a:buFont typeface="Arial"/>
              <a:buChar char="•"/>
            </a:pPr>
            <a:r>
              <a:rPr lang="en-US" sz="2300" spc="13">
                <a:solidFill>
                  <a:srgbClr val="000000"/>
                </a:solidFill>
                <a:latin typeface="Tenor Sans"/>
              </a:rPr>
              <a:t>The NEO-6M is a low-power Global Positioning System (GPS) module made by u-blox that can track up to 22 satellites and identify locations globally. It has a built-in antenna, GPS receiver, and non-volatile memory (EPROM) for storing configuration settings or other data.</a:t>
            </a:r>
          </a:p>
          <a:p>
            <a:pPr algn="l">
              <a:lnSpc>
                <a:spcPts val="4002"/>
              </a:lnSpc>
            </a:pPr>
          </a:p>
          <a:p>
            <a:pPr algn="l" marL="496574" indent="-248287" lvl="1">
              <a:lnSpc>
                <a:spcPts val="4071"/>
              </a:lnSpc>
              <a:buFont typeface="Arial"/>
              <a:buChar char="•"/>
            </a:pPr>
            <a:r>
              <a:rPr lang="en-US" sz="2300" spc="13">
                <a:solidFill>
                  <a:srgbClr val="000000"/>
                </a:solidFill>
                <a:latin typeface="Tenor Sans"/>
              </a:rPr>
              <a:t>It's commonly used in applications that require accurate positioning and navigation, such as geolocation and tracking.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028700" y="466834"/>
            <a:ext cx="737449" cy="1123731"/>
          </a:xfrm>
          <a:custGeom>
            <a:avLst/>
            <a:gdLst/>
            <a:ahLst/>
            <a:cxnLst/>
            <a:rect r="r" b="b" t="t" l="l"/>
            <a:pathLst>
              <a:path h="1123731" w="737449">
                <a:moveTo>
                  <a:pt x="0" y="0"/>
                </a:moveTo>
                <a:lnTo>
                  <a:pt x="737449" y="0"/>
                </a:lnTo>
                <a:lnTo>
                  <a:pt x="737449" y="1123732"/>
                </a:lnTo>
                <a:lnTo>
                  <a:pt x="0" y="11237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7035739" y="2284368"/>
            <a:ext cx="737449" cy="1123731"/>
          </a:xfrm>
          <a:custGeom>
            <a:avLst/>
            <a:gdLst/>
            <a:ahLst/>
            <a:cxnLst/>
            <a:rect r="r" b="b" t="t" l="l"/>
            <a:pathLst>
              <a:path h="1123731" w="737449">
                <a:moveTo>
                  <a:pt x="0" y="0"/>
                </a:moveTo>
                <a:lnTo>
                  <a:pt x="737449" y="0"/>
                </a:lnTo>
                <a:lnTo>
                  <a:pt x="737449" y="1123732"/>
                </a:lnTo>
                <a:lnTo>
                  <a:pt x="0" y="11237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21727" t="-3425" r="-12555" b="-3905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246889" y="1157170"/>
            <a:ext cx="16084993" cy="1295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200"/>
              </a:lnSpc>
            </a:pPr>
            <a:r>
              <a:rPr lang="en-US" sz="8500">
                <a:solidFill>
                  <a:srgbClr val="000000"/>
                </a:solidFill>
                <a:latin typeface="DM Sans Bold"/>
              </a:rPr>
              <a:t>What is NodeMCU Wifi Module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956118" y="917347"/>
            <a:ext cx="16375764" cy="1860023"/>
            <a:chOff x="0" y="0"/>
            <a:chExt cx="3162426" cy="35920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162426" cy="359201"/>
            </a:xfrm>
            <a:custGeom>
              <a:avLst/>
              <a:gdLst/>
              <a:ahLst/>
              <a:cxnLst/>
              <a:rect r="r" b="b" t="t" l="l"/>
              <a:pathLst>
                <a:path h="359201" w="3162426">
                  <a:moveTo>
                    <a:pt x="0" y="0"/>
                  </a:moveTo>
                  <a:lnTo>
                    <a:pt x="3162426" y="0"/>
                  </a:lnTo>
                  <a:lnTo>
                    <a:pt x="3162426" y="359201"/>
                  </a:lnTo>
                  <a:lnTo>
                    <a:pt x="0" y="35920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19050"/>
              <a:ext cx="3162426" cy="3782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324842" y="3484229"/>
            <a:ext cx="9087205" cy="45190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96574" indent="-248287" lvl="1">
              <a:lnSpc>
                <a:spcPts val="4002"/>
              </a:lnSpc>
              <a:buFont typeface="Arial"/>
              <a:buChar char="•"/>
            </a:pPr>
            <a:r>
              <a:rPr lang="en-US" sz="2300" spc="13">
                <a:solidFill>
                  <a:srgbClr val="000000"/>
                </a:solidFill>
                <a:latin typeface="Tenor Sans"/>
              </a:rPr>
              <a:t>Wifi modules are used to send and receive data over Wi-Fi. They can also accept commands over the Wi-Fi. Wi-Fi modules are used for communication between devices. They are most commonly used in the field of Internet of Things.</a:t>
            </a:r>
          </a:p>
          <a:p>
            <a:pPr algn="l">
              <a:lnSpc>
                <a:spcPts val="4002"/>
              </a:lnSpc>
            </a:pPr>
          </a:p>
          <a:p>
            <a:pPr algn="l" marL="496574" indent="-248287" lvl="1">
              <a:lnSpc>
                <a:spcPts val="4002"/>
              </a:lnSpc>
              <a:buFont typeface="Arial"/>
              <a:buChar char="•"/>
            </a:pPr>
            <a:r>
              <a:rPr lang="en-US" sz="2300" spc="13">
                <a:solidFill>
                  <a:srgbClr val="000000"/>
                </a:solidFill>
                <a:latin typeface="Tenor Sans"/>
              </a:rPr>
              <a:t>The NodeMCU Wi-Fi module is a tiny electronic device that enables other gadgets to connect to the internet wirelessly. It acts as a communication hub, allowing devices to send and receive data without needing physical cables. 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-93002">
            <a:off x="10668094" y="3942841"/>
            <a:ext cx="7371605" cy="3599801"/>
          </a:xfrm>
          <a:custGeom>
            <a:avLst/>
            <a:gdLst/>
            <a:ahLst/>
            <a:cxnLst/>
            <a:rect r="r" b="b" t="t" l="l"/>
            <a:pathLst>
              <a:path h="3599801" w="7371605">
                <a:moveTo>
                  <a:pt x="0" y="0"/>
                </a:moveTo>
                <a:lnTo>
                  <a:pt x="7371605" y="0"/>
                </a:lnTo>
                <a:lnTo>
                  <a:pt x="7371605" y="3599801"/>
                </a:lnTo>
                <a:lnTo>
                  <a:pt x="0" y="35998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587394" y="355481"/>
            <a:ext cx="737449" cy="1123731"/>
          </a:xfrm>
          <a:custGeom>
            <a:avLst/>
            <a:gdLst/>
            <a:ahLst/>
            <a:cxnLst/>
            <a:rect r="r" b="b" t="t" l="l"/>
            <a:pathLst>
              <a:path h="1123731" w="737449">
                <a:moveTo>
                  <a:pt x="0" y="0"/>
                </a:moveTo>
                <a:lnTo>
                  <a:pt x="737448" y="0"/>
                </a:lnTo>
                <a:lnTo>
                  <a:pt x="737448" y="1123732"/>
                </a:lnTo>
                <a:lnTo>
                  <a:pt x="0" y="11237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6963158" y="2241435"/>
            <a:ext cx="737449" cy="1123731"/>
          </a:xfrm>
          <a:custGeom>
            <a:avLst/>
            <a:gdLst/>
            <a:ahLst/>
            <a:cxnLst/>
            <a:rect r="r" b="b" t="t" l="l"/>
            <a:pathLst>
              <a:path h="1123731" w="737449">
                <a:moveTo>
                  <a:pt x="0" y="0"/>
                </a:moveTo>
                <a:lnTo>
                  <a:pt x="737448" y="0"/>
                </a:lnTo>
                <a:lnTo>
                  <a:pt x="737448" y="1123732"/>
                </a:lnTo>
                <a:lnTo>
                  <a:pt x="0" y="11237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21727" t="-3425" r="-12555" b="-3905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263332" y="681165"/>
            <a:ext cx="11761335" cy="1419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80"/>
              </a:lnSpc>
            </a:pPr>
            <a:r>
              <a:rPr lang="en-US" sz="9400">
                <a:solidFill>
                  <a:srgbClr val="000000"/>
                </a:solidFill>
                <a:latin typeface="DM Sans Bold"/>
              </a:rPr>
              <a:t>Components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5096570" y="561866"/>
            <a:ext cx="8073000" cy="1860023"/>
            <a:chOff x="0" y="0"/>
            <a:chExt cx="1559028" cy="35920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559028" cy="359201"/>
            </a:xfrm>
            <a:custGeom>
              <a:avLst/>
              <a:gdLst/>
              <a:ahLst/>
              <a:cxnLst/>
              <a:rect r="r" b="b" t="t" l="l"/>
              <a:pathLst>
                <a:path h="359201" w="1559028">
                  <a:moveTo>
                    <a:pt x="0" y="0"/>
                  </a:moveTo>
                  <a:lnTo>
                    <a:pt x="1559028" y="0"/>
                  </a:lnTo>
                  <a:lnTo>
                    <a:pt x="1559028" y="359201"/>
                  </a:lnTo>
                  <a:lnTo>
                    <a:pt x="0" y="35920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19050"/>
              <a:ext cx="1559028" cy="3782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-93002">
            <a:off x="569157" y="4783239"/>
            <a:ext cx="4498664" cy="2186487"/>
          </a:xfrm>
          <a:custGeom>
            <a:avLst/>
            <a:gdLst/>
            <a:ahLst/>
            <a:cxnLst/>
            <a:rect r="r" b="b" t="t" l="l"/>
            <a:pathLst>
              <a:path h="2186487" w="4498664">
                <a:moveTo>
                  <a:pt x="0" y="0"/>
                </a:moveTo>
                <a:lnTo>
                  <a:pt x="4498664" y="0"/>
                </a:lnTo>
                <a:lnTo>
                  <a:pt x="4498664" y="2186487"/>
                </a:lnTo>
                <a:lnTo>
                  <a:pt x="0" y="218648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872" t="-675" r="0" b="-675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4727846" y="0"/>
            <a:ext cx="737449" cy="1123731"/>
          </a:xfrm>
          <a:custGeom>
            <a:avLst/>
            <a:gdLst/>
            <a:ahLst/>
            <a:cxnLst/>
            <a:rect r="r" b="b" t="t" l="l"/>
            <a:pathLst>
              <a:path h="1123731" w="737449">
                <a:moveTo>
                  <a:pt x="0" y="0"/>
                </a:moveTo>
                <a:lnTo>
                  <a:pt x="737449" y="0"/>
                </a:lnTo>
                <a:lnTo>
                  <a:pt x="737449" y="1123731"/>
                </a:lnTo>
                <a:lnTo>
                  <a:pt x="0" y="11237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800846" y="1860023"/>
            <a:ext cx="737449" cy="1123731"/>
          </a:xfrm>
          <a:custGeom>
            <a:avLst/>
            <a:gdLst/>
            <a:ahLst/>
            <a:cxnLst/>
            <a:rect r="r" b="b" t="t" l="l"/>
            <a:pathLst>
              <a:path h="1123731" w="737449">
                <a:moveTo>
                  <a:pt x="0" y="0"/>
                </a:moveTo>
                <a:lnTo>
                  <a:pt x="737448" y="0"/>
                </a:lnTo>
                <a:lnTo>
                  <a:pt x="737448" y="1123731"/>
                </a:lnTo>
                <a:lnTo>
                  <a:pt x="0" y="11237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5465295" y="4722794"/>
            <a:ext cx="3380829" cy="3083106"/>
          </a:xfrm>
          <a:custGeom>
            <a:avLst/>
            <a:gdLst/>
            <a:ahLst/>
            <a:cxnLst/>
            <a:rect r="r" b="b" t="t" l="l"/>
            <a:pathLst>
              <a:path h="3083106" w="3380829">
                <a:moveTo>
                  <a:pt x="0" y="0"/>
                </a:moveTo>
                <a:lnTo>
                  <a:pt x="3380829" y="0"/>
                </a:lnTo>
                <a:lnTo>
                  <a:pt x="3380829" y="3083105"/>
                </a:lnTo>
                <a:lnTo>
                  <a:pt x="0" y="308310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517" t="0" r="-185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3909769" y="4616758"/>
            <a:ext cx="4031036" cy="2861238"/>
          </a:xfrm>
          <a:custGeom>
            <a:avLst/>
            <a:gdLst/>
            <a:ahLst/>
            <a:cxnLst/>
            <a:rect r="r" b="b" t="t" l="l"/>
            <a:pathLst>
              <a:path h="2861238" w="4031036">
                <a:moveTo>
                  <a:pt x="0" y="0"/>
                </a:moveTo>
                <a:lnTo>
                  <a:pt x="4031036" y="0"/>
                </a:lnTo>
                <a:lnTo>
                  <a:pt x="4031036" y="2861237"/>
                </a:lnTo>
                <a:lnTo>
                  <a:pt x="0" y="286123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19816" r="0" b="-21067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9217599" y="4553290"/>
            <a:ext cx="4320695" cy="3125449"/>
          </a:xfrm>
          <a:custGeom>
            <a:avLst/>
            <a:gdLst/>
            <a:ahLst/>
            <a:cxnLst/>
            <a:rect r="r" b="b" t="t" l="l"/>
            <a:pathLst>
              <a:path h="3125449" w="4320695">
                <a:moveTo>
                  <a:pt x="0" y="0"/>
                </a:moveTo>
                <a:lnTo>
                  <a:pt x="4320695" y="0"/>
                </a:lnTo>
                <a:lnTo>
                  <a:pt x="4320695" y="3125449"/>
                </a:lnTo>
                <a:lnTo>
                  <a:pt x="0" y="312544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6434" t="-22795" r="-5842" b="-3242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664591" y="2827533"/>
            <a:ext cx="3942798" cy="14190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62"/>
              </a:lnSpc>
            </a:pPr>
            <a:r>
              <a:rPr lang="en-US" sz="4176" spc="409">
                <a:solidFill>
                  <a:srgbClr val="231F20"/>
                </a:solidFill>
                <a:latin typeface="Oswald Bold"/>
              </a:rPr>
              <a:t>NODEMCU WIFI MODULE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465295" y="2827533"/>
            <a:ext cx="3285398" cy="14190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62"/>
              </a:lnSpc>
            </a:pPr>
            <a:r>
              <a:rPr lang="en-US" sz="4176" spc="409">
                <a:solidFill>
                  <a:srgbClr val="231F20"/>
                </a:solidFill>
                <a:latin typeface="Oswald Bold"/>
              </a:rPr>
              <a:t>NEO-6M GPS MODULE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103730" y="2829155"/>
            <a:ext cx="4652802" cy="6951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62"/>
              </a:lnSpc>
            </a:pPr>
            <a:r>
              <a:rPr lang="en-US" sz="4176" spc="409">
                <a:solidFill>
                  <a:srgbClr val="231F20"/>
                </a:solidFill>
                <a:latin typeface="Oswald Bold"/>
              </a:rPr>
              <a:t>CONNECTOR WIRE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4067238" y="2827533"/>
            <a:ext cx="3905620" cy="6951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62"/>
              </a:lnSpc>
            </a:pPr>
            <a:r>
              <a:rPr lang="en-US" sz="4176" spc="409">
                <a:solidFill>
                  <a:srgbClr val="231F20"/>
                </a:solidFill>
                <a:latin typeface="Oswald Bold"/>
              </a:rPr>
              <a:t>JUMPER WIRES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21727" t="-3425" r="-12555" b="-3905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206384" y="755934"/>
            <a:ext cx="12139927" cy="1419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80"/>
              </a:lnSpc>
            </a:pPr>
            <a:r>
              <a:rPr lang="en-US" sz="9400">
                <a:solidFill>
                  <a:srgbClr val="000000"/>
                </a:solidFill>
                <a:latin typeface="DM Sans Bold"/>
              </a:rPr>
              <a:t>WORKING PRINCIPLE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3206384" y="746409"/>
            <a:ext cx="12139927" cy="1428750"/>
            <a:chOff x="0" y="0"/>
            <a:chExt cx="2344417" cy="27591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344417" cy="275915"/>
            </a:xfrm>
            <a:custGeom>
              <a:avLst/>
              <a:gdLst/>
              <a:ahLst/>
              <a:cxnLst/>
              <a:rect r="r" b="b" t="t" l="l"/>
              <a:pathLst>
                <a:path h="275915" w="2344417">
                  <a:moveTo>
                    <a:pt x="0" y="0"/>
                  </a:moveTo>
                  <a:lnTo>
                    <a:pt x="2344417" y="0"/>
                  </a:lnTo>
                  <a:lnTo>
                    <a:pt x="2344417" y="275915"/>
                  </a:lnTo>
                  <a:lnTo>
                    <a:pt x="0" y="27591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19050"/>
              <a:ext cx="2344417" cy="2949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0553637" y="2737024"/>
            <a:ext cx="6705663" cy="6705663"/>
          </a:xfrm>
          <a:custGeom>
            <a:avLst/>
            <a:gdLst/>
            <a:ahLst/>
            <a:cxnLst/>
            <a:rect r="r" b="b" t="t" l="l"/>
            <a:pathLst>
              <a:path h="6705663" w="6705663">
                <a:moveTo>
                  <a:pt x="0" y="0"/>
                </a:moveTo>
                <a:lnTo>
                  <a:pt x="6705663" y="0"/>
                </a:lnTo>
                <a:lnTo>
                  <a:pt x="6705663" y="6705663"/>
                </a:lnTo>
                <a:lnTo>
                  <a:pt x="0" y="67056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324842" y="2610119"/>
            <a:ext cx="8170565" cy="7014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96574" indent="-248287" lvl="1">
              <a:lnSpc>
                <a:spcPts val="4002"/>
              </a:lnSpc>
              <a:buFont typeface="Arial"/>
              <a:buChar char="•"/>
            </a:pPr>
            <a:r>
              <a:rPr lang="en-US" sz="2300" spc="13">
                <a:solidFill>
                  <a:srgbClr val="000000"/>
                </a:solidFill>
                <a:latin typeface="Tenor Sans"/>
              </a:rPr>
              <a:t>The NEO-6M GPS module receives signals from satellites to find the device exact location. The GPS module provides accurate location information, while the Wi-Fi module enables wireless communication.</a:t>
            </a:r>
          </a:p>
          <a:p>
            <a:pPr algn="l">
              <a:lnSpc>
                <a:spcPts val="1909"/>
              </a:lnSpc>
            </a:pPr>
          </a:p>
          <a:p>
            <a:pPr algn="l" marL="496574" indent="-248287" lvl="1">
              <a:lnSpc>
                <a:spcPts val="4002"/>
              </a:lnSpc>
              <a:buFont typeface="Arial"/>
              <a:buChar char="•"/>
            </a:pPr>
            <a:r>
              <a:rPr lang="en-US" sz="2300" spc="13">
                <a:solidFill>
                  <a:srgbClr val="000000"/>
                </a:solidFill>
                <a:latin typeface="Tenor Sans"/>
              </a:rPr>
              <a:t>Additionally, the device can use the Wi-Fi module to transmit the location data over the internet to other devices or servers, enabling real-time tracking or remote monitoring.</a:t>
            </a:r>
          </a:p>
          <a:p>
            <a:pPr algn="l">
              <a:lnSpc>
                <a:spcPts val="1909"/>
              </a:lnSpc>
            </a:pPr>
          </a:p>
          <a:p>
            <a:pPr algn="l" marL="496574" indent="-248287" lvl="1">
              <a:lnSpc>
                <a:spcPts val="4002"/>
              </a:lnSpc>
              <a:buFont typeface="Arial"/>
              <a:buChar char="•"/>
            </a:pPr>
            <a:r>
              <a:rPr lang="en-US" sz="2300" spc="13">
                <a:solidFill>
                  <a:srgbClr val="000000"/>
                </a:solidFill>
                <a:latin typeface="Tenor Sans"/>
              </a:rPr>
              <a:t>For example, a GPS module with a Wi-Fi module could transmit its location to a server using Wi-Fi connectivity, allowing users to track its location via  a web or mobile application.</a:t>
            </a:r>
          </a:p>
          <a:p>
            <a:pPr algn="l">
              <a:lnSpc>
                <a:spcPts val="4002"/>
              </a:lnSpc>
            </a:pP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2837660" y="184543"/>
            <a:ext cx="737449" cy="1123731"/>
          </a:xfrm>
          <a:custGeom>
            <a:avLst/>
            <a:gdLst/>
            <a:ahLst/>
            <a:cxnLst/>
            <a:rect r="r" b="b" t="t" l="l"/>
            <a:pathLst>
              <a:path h="1123731" w="737449">
                <a:moveTo>
                  <a:pt x="0" y="0"/>
                </a:moveTo>
                <a:lnTo>
                  <a:pt x="737448" y="0"/>
                </a:lnTo>
                <a:lnTo>
                  <a:pt x="737448" y="1123731"/>
                </a:lnTo>
                <a:lnTo>
                  <a:pt x="0" y="11237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4977587" y="1613293"/>
            <a:ext cx="737449" cy="1123731"/>
          </a:xfrm>
          <a:custGeom>
            <a:avLst/>
            <a:gdLst/>
            <a:ahLst/>
            <a:cxnLst/>
            <a:rect r="r" b="b" t="t" l="l"/>
            <a:pathLst>
              <a:path h="1123731" w="737449">
                <a:moveTo>
                  <a:pt x="0" y="0"/>
                </a:moveTo>
                <a:lnTo>
                  <a:pt x="737449" y="0"/>
                </a:lnTo>
                <a:lnTo>
                  <a:pt x="737449" y="1123731"/>
                </a:lnTo>
                <a:lnTo>
                  <a:pt x="0" y="11237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21727" t="-3425" r="-12555" b="-3905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206384" y="755934"/>
            <a:ext cx="12139927" cy="1419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80"/>
              </a:lnSpc>
            </a:pPr>
            <a:r>
              <a:rPr lang="en-US" sz="9400">
                <a:solidFill>
                  <a:srgbClr val="000000"/>
                </a:solidFill>
                <a:latin typeface="DM Sans Bold"/>
              </a:rPr>
              <a:t>ADVANTAGES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3206384" y="746409"/>
            <a:ext cx="12139927" cy="1428750"/>
            <a:chOff x="0" y="0"/>
            <a:chExt cx="2344417" cy="27591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344417" cy="275915"/>
            </a:xfrm>
            <a:custGeom>
              <a:avLst/>
              <a:gdLst/>
              <a:ahLst/>
              <a:cxnLst/>
              <a:rect r="r" b="b" t="t" l="l"/>
              <a:pathLst>
                <a:path h="275915" w="2344417">
                  <a:moveTo>
                    <a:pt x="0" y="0"/>
                  </a:moveTo>
                  <a:lnTo>
                    <a:pt x="2344417" y="0"/>
                  </a:lnTo>
                  <a:lnTo>
                    <a:pt x="2344417" y="275915"/>
                  </a:lnTo>
                  <a:lnTo>
                    <a:pt x="0" y="27591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19050"/>
              <a:ext cx="2344417" cy="2949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2308750" y="3194687"/>
            <a:ext cx="8760986" cy="17297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80"/>
              </a:lnSpc>
            </a:pPr>
            <a:r>
              <a:rPr lang="en-US" sz="2000" spc="12">
                <a:solidFill>
                  <a:srgbClr val="000000"/>
                </a:solidFill>
                <a:latin typeface="Tenor Sans"/>
              </a:rPr>
              <a:t>By combining GPS and WiFi capabilities, you can obtain accurate location data from the GPS module while simultaneously being able to connect to the internet via WiFi. This allows for real-time tracking.</a:t>
            </a:r>
          </a:p>
          <a:p>
            <a:pPr algn="l">
              <a:lnSpc>
                <a:spcPts val="3480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1691325" y="2311922"/>
            <a:ext cx="8970190" cy="5201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50"/>
              </a:lnSpc>
            </a:pPr>
            <a:r>
              <a:rPr lang="en-US" sz="3080" spc="301">
                <a:solidFill>
                  <a:srgbClr val="231F20"/>
                </a:solidFill>
                <a:latin typeface="Oswald Bold"/>
              </a:rPr>
              <a:t>1. LOCATION AWARENESS WITH CONNECTIVITY: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308750" y="5558309"/>
            <a:ext cx="8760986" cy="17297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80"/>
              </a:lnSpc>
            </a:pPr>
            <a:r>
              <a:rPr lang="en-US" sz="2000" spc="12">
                <a:solidFill>
                  <a:srgbClr val="000000"/>
                </a:solidFill>
                <a:latin typeface="Tenor Sans"/>
              </a:rPr>
              <a:t>By combining GPS with WiFi, you can transmit location data in real-time to a server or cloud platform. This enables applications like live tracking, fleet management, and location-based notifications.</a:t>
            </a:r>
          </a:p>
          <a:p>
            <a:pPr algn="l">
              <a:lnSpc>
                <a:spcPts val="3480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1691325" y="4854854"/>
            <a:ext cx="5756853" cy="5201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50"/>
              </a:lnSpc>
            </a:pPr>
            <a:r>
              <a:rPr lang="en-US" sz="3080" spc="301">
                <a:solidFill>
                  <a:srgbClr val="231F20"/>
                </a:solidFill>
                <a:latin typeface="Oswald Bold"/>
              </a:rPr>
              <a:t>2. REAL-TIME DATA SHARING: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308750" y="7893913"/>
            <a:ext cx="8760986" cy="17297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80"/>
              </a:lnSpc>
            </a:pPr>
            <a:r>
              <a:rPr lang="en-US" sz="2000" spc="12">
                <a:solidFill>
                  <a:srgbClr val="000000"/>
                </a:solidFill>
                <a:latin typeface="Tenor Sans"/>
              </a:rPr>
              <a:t>While GPS works well in outdoor environments, it can be less reliable  in urban areas with tall buildings. Wi-Fi positioning can fill in these gaps, providing location information even when GPS signals are unavailable.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691325" y="7230897"/>
            <a:ext cx="4720421" cy="5201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50"/>
              </a:lnSpc>
            </a:pPr>
            <a:r>
              <a:rPr lang="en-US" sz="3080" spc="301">
                <a:solidFill>
                  <a:srgbClr val="231F20"/>
                </a:solidFill>
                <a:latin typeface="Oswald Bold"/>
              </a:rPr>
              <a:t>3.ENHANCED COVERAGE: 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11177793" y="4018130"/>
            <a:ext cx="6991881" cy="3932933"/>
          </a:xfrm>
          <a:custGeom>
            <a:avLst/>
            <a:gdLst/>
            <a:ahLst/>
            <a:cxnLst/>
            <a:rect r="r" b="b" t="t" l="l"/>
            <a:pathLst>
              <a:path h="3932933" w="6991881">
                <a:moveTo>
                  <a:pt x="0" y="0"/>
                </a:moveTo>
                <a:lnTo>
                  <a:pt x="6991881" y="0"/>
                </a:lnTo>
                <a:lnTo>
                  <a:pt x="6991881" y="3932933"/>
                </a:lnTo>
                <a:lnTo>
                  <a:pt x="0" y="393293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4977587" y="1613293"/>
            <a:ext cx="737449" cy="1123731"/>
          </a:xfrm>
          <a:custGeom>
            <a:avLst/>
            <a:gdLst/>
            <a:ahLst/>
            <a:cxnLst/>
            <a:rect r="r" b="b" t="t" l="l"/>
            <a:pathLst>
              <a:path h="1123731" w="737449">
                <a:moveTo>
                  <a:pt x="0" y="0"/>
                </a:moveTo>
                <a:lnTo>
                  <a:pt x="737449" y="0"/>
                </a:lnTo>
                <a:lnTo>
                  <a:pt x="737449" y="1123731"/>
                </a:lnTo>
                <a:lnTo>
                  <a:pt x="0" y="11237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2837660" y="184543"/>
            <a:ext cx="737449" cy="1123731"/>
          </a:xfrm>
          <a:custGeom>
            <a:avLst/>
            <a:gdLst/>
            <a:ahLst/>
            <a:cxnLst/>
            <a:rect r="r" b="b" t="t" l="l"/>
            <a:pathLst>
              <a:path h="1123731" w="737449">
                <a:moveTo>
                  <a:pt x="0" y="0"/>
                </a:moveTo>
                <a:lnTo>
                  <a:pt x="737448" y="0"/>
                </a:lnTo>
                <a:lnTo>
                  <a:pt x="737448" y="1123731"/>
                </a:lnTo>
                <a:lnTo>
                  <a:pt x="0" y="11237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21727" t="-3425" r="-12555" b="-3905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206384" y="603424"/>
            <a:ext cx="12139927" cy="1419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80"/>
              </a:lnSpc>
            </a:pPr>
            <a:r>
              <a:rPr lang="en-US" sz="9400">
                <a:solidFill>
                  <a:srgbClr val="000000"/>
                </a:solidFill>
                <a:latin typeface="DM Sans Bold"/>
              </a:rPr>
              <a:t>APPLICATIONS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3206384" y="593899"/>
            <a:ext cx="12139927" cy="1428750"/>
            <a:chOff x="0" y="0"/>
            <a:chExt cx="2344417" cy="27591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344417" cy="275915"/>
            </a:xfrm>
            <a:custGeom>
              <a:avLst/>
              <a:gdLst/>
              <a:ahLst/>
              <a:cxnLst/>
              <a:rect r="r" b="b" t="t" l="l"/>
              <a:pathLst>
                <a:path h="275915" w="2344417">
                  <a:moveTo>
                    <a:pt x="0" y="0"/>
                  </a:moveTo>
                  <a:lnTo>
                    <a:pt x="2344417" y="0"/>
                  </a:lnTo>
                  <a:lnTo>
                    <a:pt x="2344417" y="275915"/>
                  </a:lnTo>
                  <a:lnTo>
                    <a:pt x="0" y="27591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19050"/>
              <a:ext cx="2344417" cy="2949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2308750" y="3012151"/>
            <a:ext cx="8871925" cy="14645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58"/>
              </a:lnSpc>
            </a:pPr>
            <a:r>
              <a:rPr lang="en-US" sz="1700" spc="10">
                <a:solidFill>
                  <a:srgbClr val="000000"/>
                </a:solidFill>
                <a:latin typeface="Tenor Sans"/>
              </a:rPr>
              <a:t>Personal tracking devices, such as fitness trackers or pet trackers, can utilize the GPS module with Wi-Fi to provide location tracking capabilities. This enables users to monitor their pets where about in real-time and receive alerts if they stay beyond predefined boundaries.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691325" y="2311922"/>
            <a:ext cx="8199904" cy="5201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50"/>
              </a:lnSpc>
            </a:pPr>
            <a:r>
              <a:rPr lang="en-US" sz="3080" spc="301">
                <a:solidFill>
                  <a:srgbClr val="231F20"/>
                </a:solidFill>
                <a:latin typeface="Oswald Bold"/>
              </a:rPr>
              <a:t>1. PERSONAL TRACKERS AND WEARABLES: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308750" y="5655380"/>
            <a:ext cx="8871925" cy="14645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58"/>
              </a:lnSpc>
            </a:pPr>
            <a:r>
              <a:rPr lang="en-US" sz="1700" spc="10">
                <a:solidFill>
                  <a:srgbClr val="000000"/>
                </a:solidFill>
                <a:latin typeface="Tenor Sans"/>
              </a:rPr>
              <a:t>The NEO-6M GPS module with Wi-Fi can be integrated into IoT devices for applications such as environmental monitoring, smart agriculture, or smart city infrastructure, where knowing the accurate location of sensors or devices is essential.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691325" y="4806626"/>
            <a:ext cx="8784876" cy="5201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50"/>
              </a:lnSpc>
            </a:pPr>
            <a:r>
              <a:rPr lang="en-US" sz="3080" spc="301">
                <a:solidFill>
                  <a:srgbClr val="231F20"/>
                </a:solidFill>
                <a:latin typeface="Oswald Bold"/>
              </a:rPr>
              <a:t>2. INTERNET OF THINGS (IOT) APPLICATIONS: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308750" y="8265251"/>
            <a:ext cx="8871925" cy="14645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58"/>
              </a:lnSpc>
            </a:pPr>
            <a:r>
              <a:rPr lang="en-US" sz="1700" spc="10">
                <a:solidFill>
                  <a:srgbClr val="000000"/>
                </a:solidFill>
                <a:latin typeface="Tenor Sans"/>
              </a:rPr>
              <a:t>Integrating the NEO-6M GPS module with Wi-Fi enables real-time tracking of assets such as vehicles, equipment, or shipments. The GPS provides location data, while Wi-Fi connectivity allows for data transmission to a central server or mobile app for monitoring.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691325" y="7500180"/>
            <a:ext cx="5917759" cy="5201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50"/>
              </a:lnSpc>
            </a:pPr>
            <a:r>
              <a:rPr lang="en-US" sz="3080" spc="301">
                <a:solidFill>
                  <a:srgbClr val="231F20"/>
                </a:solidFill>
                <a:latin typeface="Oswald Bold"/>
              </a:rPr>
              <a:t>3. ASSET TRACKING SYSTEMS: 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11336871" y="3792056"/>
            <a:ext cx="6846360" cy="3996769"/>
          </a:xfrm>
          <a:custGeom>
            <a:avLst/>
            <a:gdLst/>
            <a:ahLst/>
            <a:cxnLst/>
            <a:rect r="r" b="b" t="t" l="l"/>
            <a:pathLst>
              <a:path h="3996769" w="6846360">
                <a:moveTo>
                  <a:pt x="0" y="0"/>
                </a:moveTo>
                <a:lnTo>
                  <a:pt x="6846360" y="0"/>
                </a:lnTo>
                <a:lnTo>
                  <a:pt x="6846360" y="3996770"/>
                </a:lnTo>
                <a:lnTo>
                  <a:pt x="0" y="399677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4198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4977587" y="1476836"/>
            <a:ext cx="737449" cy="1123731"/>
          </a:xfrm>
          <a:custGeom>
            <a:avLst/>
            <a:gdLst/>
            <a:ahLst/>
            <a:cxnLst/>
            <a:rect r="r" b="b" t="t" l="l"/>
            <a:pathLst>
              <a:path h="1123731" w="737449">
                <a:moveTo>
                  <a:pt x="0" y="0"/>
                </a:moveTo>
                <a:lnTo>
                  <a:pt x="737449" y="0"/>
                </a:lnTo>
                <a:lnTo>
                  <a:pt x="737449" y="1123731"/>
                </a:lnTo>
                <a:lnTo>
                  <a:pt x="0" y="11237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2837660" y="0"/>
            <a:ext cx="737449" cy="1123731"/>
          </a:xfrm>
          <a:custGeom>
            <a:avLst/>
            <a:gdLst/>
            <a:ahLst/>
            <a:cxnLst/>
            <a:rect r="r" b="b" t="t" l="l"/>
            <a:pathLst>
              <a:path h="1123731" w="737449">
                <a:moveTo>
                  <a:pt x="0" y="0"/>
                </a:moveTo>
                <a:lnTo>
                  <a:pt x="737448" y="0"/>
                </a:lnTo>
                <a:lnTo>
                  <a:pt x="737448" y="1123731"/>
                </a:lnTo>
                <a:lnTo>
                  <a:pt x="0" y="11237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21727" t="-3425" r="-12555" b="-3905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206384" y="571391"/>
            <a:ext cx="12139927" cy="1419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80"/>
              </a:lnSpc>
            </a:pPr>
            <a:r>
              <a:rPr lang="en-US" sz="9400">
                <a:solidFill>
                  <a:srgbClr val="000000"/>
                </a:solidFill>
                <a:latin typeface="DM Sans Bold"/>
              </a:rPr>
              <a:t>REAL LIFE EXAMPLES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3206384" y="555863"/>
            <a:ext cx="12268067" cy="1428750"/>
            <a:chOff x="0" y="0"/>
            <a:chExt cx="2369163" cy="27591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369163" cy="275915"/>
            </a:xfrm>
            <a:custGeom>
              <a:avLst/>
              <a:gdLst/>
              <a:ahLst/>
              <a:cxnLst/>
              <a:rect r="r" b="b" t="t" l="l"/>
              <a:pathLst>
                <a:path h="275915" w="2369163">
                  <a:moveTo>
                    <a:pt x="0" y="0"/>
                  </a:moveTo>
                  <a:lnTo>
                    <a:pt x="2369163" y="0"/>
                  </a:lnTo>
                  <a:lnTo>
                    <a:pt x="2369163" y="275915"/>
                  </a:lnTo>
                  <a:lnTo>
                    <a:pt x="0" y="27591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19050"/>
              <a:ext cx="2369163" cy="2949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1567956" y="6562604"/>
            <a:ext cx="6014629" cy="3427692"/>
          </a:xfrm>
          <a:custGeom>
            <a:avLst/>
            <a:gdLst/>
            <a:ahLst/>
            <a:cxnLst/>
            <a:rect r="r" b="b" t="t" l="l"/>
            <a:pathLst>
              <a:path h="3427692" w="6014629">
                <a:moveTo>
                  <a:pt x="0" y="0"/>
                </a:moveTo>
                <a:lnTo>
                  <a:pt x="6014629" y="0"/>
                </a:lnTo>
                <a:lnTo>
                  <a:pt x="6014629" y="3427692"/>
                </a:lnTo>
                <a:lnTo>
                  <a:pt x="0" y="34276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1567956" y="2490668"/>
            <a:ext cx="5760661" cy="3840440"/>
          </a:xfrm>
          <a:custGeom>
            <a:avLst/>
            <a:gdLst/>
            <a:ahLst/>
            <a:cxnLst/>
            <a:rect r="r" b="b" t="t" l="l"/>
            <a:pathLst>
              <a:path h="3840440" w="5760661">
                <a:moveTo>
                  <a:pt x="0" y="0"/>
                </a:moveTo>
                <a:lnTo>
                  <a:pt x="5760660" y="0"/>
                </a:lnTo>
                <a:lnTo>
                  <a:pt x="5760660" y="3840440"/>
                </a:lnTo>
                <a:lnTo>
                  <a:pt x="0" y="384044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850495" y="2665303"/>
            <a:ext cx="4149905" cy="5201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50"/>
              </a:lnSpc>
            </a:pPr>
            <a:r>
              <a:rPr lang="en-US" sz="3080" spc="301">
                <a:solidFill>
                  <a:srgbClr val="231F20"/>
                </a:solidFill>
                <a:latin typeface="Oswald Bold"/>
              </a:rPr>
              <a:t>1.FLIGHT TRACKING:-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308750" y="3600071"/>
            <a:ext cx="8871925" cy="15434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32"/>
              </a:lnSpc>
            </a:pPr>
            <a:r>
              <a:rPr lang="en-US" sz="1800" spc="10">
                <a:solidFill>
                  <a:srgbClr val="000000"/>
                </a:solidFill>
                <a:latin typeface="Tenor Sans"/>
              </a:rPr>
              <a:t>GPS tracking is a way to track the location of an aircraft using satellites. GPS aircraft tracking communicates with navigation satellites to pass real-time data on flight variables to a server on the ground. This server then stores the flight data, which can be transmitted to organizations for interpretation.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850495" y="6042463"/>
            <a:ext cx="7758070" cy="5201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50"/>
              </a:lnSpc>
            </a:pPr>
            <a:r>
              <a:rPr lang="en-US" sz="3080" spc="301">
                <a:solidFill>
                  <a:srgbClr val="231F20"/>
                </a:solidFill>
                <a:latin typeface="Oswald Bold"/>
              </a:rPr>
              <a:t>2.CAR THEFT PREVENTION &amp; SECURITY:-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308750" y="6922289"/>
            <a:ext cx="8871925" cy="15434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32"/>
              </a:lnSpc>
            </a:pPr>
            <a:r>
              <a:rPr lang="en-US" sz="1800" spc="10">
                <a:solidFill>
                  <a:srgbClr val="000000"/>
                </a:solidFill>
                <a:latin typeface="Tenor Sans"/>
              </a:rPr>
              <a:t>Most cars are now fitted with  GPS tracking devices in hidden locations. This makes it the best anti-theft protection on your vehicle. Once a car is missing, you can track the car’s present location from another device and, you can  reclaim your stolen vehicle in little time.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15105726" y="1428750"/>
            <a:ext cx="737449" cy="1123731"/>
          </a:xfrm>
          <a:custGeom>
            <a:avLst/>
            <a:gdLst/>
            <a:ahLst/>
            <a:cxnLst/>
            <a:rect r="r" b="b" t="t" l="l"/>
            <a:pathLst>
              <a:path h="1123731" w="737449">
                <a:moveTo>
                  <a:pt x="0" y="0"/>
                </a:moveTo>
                <a:lnTo>
                  <a:pt x="737449" y="0"/>
                </a:lnTo>
                <a:lnTo>
                  <a:pt x="737449" y="1123731"/>
                </a:lnTo>
                <a:lnTo>
                  <a:pt x="0" y="112373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2837660" y="-6003"/>
            <a:ext cx="737449" cy="1123731"/>
          </a:xfrm>
          <a:custGeom>
            <a:avLst/>
            <a:gdLst/>
            <a:ahLst/>
            <a:cxnLst/>
            <a:rect r="r" b="b" t="t" l="l"/>
            <a:pathLst>
              <a:path h="1123731" w="737449">
                <a:moveTo>
                  <a:pt x="0" y="0"/>
                </a:moveTo>
                <a:lnTo>
                  <a:pt x="737448" y="0"/>
                </a:lnTo>
                <a:lnTo>
                  <a:pt x="737448" y="1123732"/>
                </a:lnTo>
                <a:lnTo>
                  <a:pt x="0" y="112373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DAGDA-D-uSY</dc:identifier>
  <dcterms:modified xsi:type="dcterms:W3CDTF">2011-08-01T06:04:30Z</dcterms:modified>
  <cp:revision>1</cp:revision>
  <dc:title>MAIN PROJECT PPT</dc:title>
</cp:coreProperties>
</file>